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18" r:id="rId2"/>
    <p:sldId id="740" r:id="rId3"/>
    <p:sldId id="741" r:id="rId4"/>
    <p:sldId id="771" r:id="rId5"/>
    <p:sldId id="764" r:id="rId6"/>
    <p:sldId id="765" r:id="rId7"/>
    <p:sldId id="766" r:id="rId8"/>
    <p:sldId id="767" r:id="rId9"/>
    <p:sldId id="768" r:id="rId10"/>
    <p:sldId id="769" r:id="rId11"/>
    <p:sldId id="770" r:id="rId12"/>
    <p:sldId id="772" r:id="rId13"/>
    <p:sldId id="773" r:id="rId14"/>
    <p:sldId id="755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n Dewsnup" initials="" lastIdx="1" clrIdx="0"/>
  <p:cmAuthor id="1" name="Berg, Angela" initials="ab" lastIdx="7" clrIdx="1"/>
  <p:cmAuthor id="2" name="Janet White" initials="JW" lastIdx="3" clrIdx="2">
    <p:extLst>
      <p:ext uri="{19B8F6BF-5375-455C-9EA6-DF929625EA0E}">
        <p15:presenceInfo xmlns:p15="http://schemas.microsoft.com/office/powerpoint/2012/main" userId="S-1-5-21-581205898-3250733592-2379691073-28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40043"/>
    <a:srgbClr val="26547C"/>
    <a:srgbClr val="A5AFB3"/>
    <a:srgbClr val="C5D9F1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8737" autoAdjust="0"/>
  </p:normalViewPr>
  <p:slideViewPr>
    <p:cSldViewPr>
      <p:cViewPr varScale="1">
        <p:scale>
          <a:sx n="64" d="100"/>
          <a:sy n="64" d="100"/>
        </p:scale>
        <p:origin x="72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9624"/>
    </p:cViewPr>
  </p:sorterViewPr>
  <p:notesViewPr>
    <p:cSldViewPr>
      <p:cViewPr varScale="1">
        <p:scale>
          <a:sx n="76" d="100"/>
          <a:sy n="76" d="100"/>
        </p:scale>
        <p:origin x="2918" y="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7BE68-A91F-4024-B4D1-65C89BE2406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8419CD-9F3E-4CB0-9E56-76226A1EE5F4}">
      <dgm:prSet/>
      <dgm:spPr/>
      <dgm:t>
        <a:bodyPr/>
        <a:lstStyle/>
        <a:p>
          <a:pPr rtl="0"/>
          <a:r>
            <a:rPr lang="en-US" dirty="0" smtClean="0"/>
            <a:t>Contact the</a:t>
          </a:r>
          <a:r>
            <a:rPr lang="en-US" b="1" dirty="0" smtClean="0"/>
            <a:t> Orlando Health Concierge line </a:t>
          </a:r>
          <a:r>
            <a:rPr lang="en-US" dirty="0" smtClean="0"/>
            <a:t> to verify providers are in network.</a:t>
          </a:r>
          <a:endParaRPr lang="en-US" dirty="0"/>
        </a:p>
      </dgm:t>
    </dgm:pt>
    <dgm:pt modelId="{0D481D34-3E04-4206-B168-2A9490F52A24}" type="parTrans" cxnId="{2B20299B-68E2-4AD9-997F-00DA73AEF575}">
      <dgm:prSet/>
      <dgm:spPr/>
      <dgm:t>
        <a:bodyPr/>
        <a:lstStyle/>
        <a:p>
          <a:endParaRPr lang="en-US"/>
        </a:p>
      </dgm:t>
    </dgm:pt>
    <dgm:pt modelId="{251A5E76-1BFD-4295-89E0-F34C3F69DAD2}" type="sibTrans" cxnId="{2B20299B-68E2-4AD9-997F-00DA73AEF575}">
      <dgm:prSet/>
      <dgm:spPr/>
      <dgm:t>
        <a:bodyPr/>
        <a:lstStyle/>
        <a:p>
          <a:endParaRPr lang="en-US"/>
        </a:p>
      </dgm:t>
    </dgm:pt>
    <dgm:pt modelId="{7B575D26-1CBF-4CE9-B3BB-A16DFF743F6F}">
      <dgm:prSet/>
      <dgm:spPr/>
      <dgm:t>
        <a:bodyPr/>
        <a:lstStyle/>
        <a:p>
          <a:pPr rtl="0"/>
          <a:r>
            <a:rPr lang="en-US" b="1" dirty="0" smtClean="0"/>
            <a:t>1-844-939-6437</a:t>
          </a:r>
          <a:endParaRPr lang="en-US" dirty="0"/>
        </a:p>
      </dgm:t>
    </dgm:pt>
    <dgm:pt modelId="{1F480E9A-754F-46E4-8B73-71234ED1415F}" type="parTrans" cxnId="{5632A8D9-AC66-478F-8E7D-FE2D83E5FEE9}">
      <dgm:prSet/>
      <dgm:spPr/>
      <dgm:t>
        <a:bodyPr/>
        <a:lstStyle/>
        <a:p>
          <a:endParaRPr lang="en-US"/>
        </a:p>
      </dgm:t>
    </dgm:pt>
    <dgm:pt modelId="{0372E710-5759-466B-A8C3-229ECC3220E0}" type="sibTrans" cxnId="{5632A8D9-AC66-478F-8E7D-FE2D83E5FEE9}">
      <dgm:prSet/>
      <dgm:spPr/>
      <dgm:t>
        <a:bodyPr/>
        <a:lstStyle/>
        <a:p>
          <a:endParaRPr lang="en-US"/>
        </a:p>
      </dgm:t>
    </dgm:pt>
    <dgm:pt modelId="{B04C1C3B-D162-4C3A-94AD-3DE45A379069}" type="pres">
      <dgm:prSet presAssocID="{2E47BE68-A91F-4024-B4D1-65C89BE2406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AE286-FCD7-4818-9FDD-4761AEBEFF39}" type="pres">
      <dgm:prSet presAssocID="{968419CD-9F3E-4CB0-9E56-76226A1EE5F4}" presName="circ1" presStyleLbl="vennNode1" presStyleIdx="0" presStyleCnt="2"/>
      <dgm:spPr/>
      <dgm:t>
        <a:bodyPr/>
        <a:lstStyle/>
        <a:p>
          <a:endParaRPr lang="en-US"/>
        </a:p>
      </dgm:t>
    </dgm:pt>
    <dgm:pt modelId="{6781A05E-7700-4531-B713-CEF96010E989}" type="pres">
      <dgm:prSet presAssocID="{968419CD-9F3E-4CB0-9E56-76226A1EE5F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9B46A9-AFA4-41CB-BF08-101DDD8366DC}" type="pres">
      <dgm:prSet presAssocID="{7B575D26-1CBF-4CE9-B3BB-A16DFF743F6F}" presName="circ2" presStyleLbl="vennNode1" presStyleIdx="1" presStyleCnt="2"/>
      <dgm:spPr/>
      <dgm:t>
        <a:bodyPr/>
        <a:lstStyle/>
        <a:p>
          <a:endParaRPr lang="en-US"/>
        </a:p>
      </dgm:t>
    </dgm:pt>
    <dgm:pt modelId="{239CB128-7593-44C4-B1F1-2010EA1C08B5}" type="pres">
      <dgm:prSet presAssocID="{7B575D26-1CBF-4CE9-B3BB-A16DFF743F6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F9D6AE-2E67-46D8-BC41-CB4DE1C2F3D1}" type="presOf" srcId="{968419CD-9F3E-4CB0-9E56-76226A1EE5F4}" destId="{E76AE286-FCD7-4818-9FDD-4761AEBEFF39}" srcOrd="0" destOrd="0" presId="urn:microsoft.com/office/officeart/2005/8/layout/venn1"/>
    <dgm:cxn modelId="{390EE93E-38C9-40A4-A60C-26DAF62114B4}" type="presOf" srcId="{7B575D26-1CBF-4CE9-B3BB-A16DFF743F6F}" destId="{579B46A9-AFA4-41CB-BF08-101DDD8366DC}" srcOrd="0" destOrd="0" presId="urn:microsoft.com/office/officeart/2005/8/layout/venn1"/>
    <dgm:cxn modelId="{6C673CA1-90BC-4771-BA3B-4F87013F11F2}" type="presOf" srcId="{968419CD-9F3E-4CB0-9E56-76226A1EE5F4}" destId="{6781A05E-7700-4531-B713-CEF96010E989}" srcOrd="1" destOrd="0" presId="urn:microsoft.com/office/officeart/2005/8/layout/venn1"/>
    <dgm:cxn modelId="{2B20299B-68E2-4AD9-997F-00DA73AEF575}" srcId="{2E47BE68-A91F-4024-B4D1-65C89BE2406D}" destId="{968419CD-9F3E-4CB0-9E56-76226A1EE5F4}" srcOrd="0" destOrd="0" parTransId="{0D481D34-3E04-4206-B168-2A9490F52A24}" sibTransId="{251A5E76-1BFD-4295-89E0-F34C3F69DAD2}"/>
    <dgm:cxn modelId="{E5734528-D9FD-4289-B47A-85E3B8949F3B}" type="presOf" srcId="{7B575D26-1CBF-4CE9-B3BB-A16DFF743F6F}" destId="{239CB128-7593-44C4-B1F1-2010EA1C08B5}" srcOrd="1" destOrd="0" presId="urn:microsoft.com/office/officeart/2005/8/layout/venn1"/>
    <dgm:cxn modelId="{E38F906D-1A25-4809-8FBF-E6EFD659E6FF}" type="presOf" srcId="{2E47BE68-A91F-4024-B4D1-65C89BE2406D}" destId="{B04C1C3B-D162-4C3A-94AD-3DE45A379069}" srcOrd="0" destOrd="0" presId="urn:microsoft.com/office/officeart/2005/8/layout/venn1"/>
    <dgm:cxn modelId="{5632A8D9-AC66-478F-8E7D-FE2D83E5FEE9}" srcId="{2E47BE68-A91F-4024-B4D1-65C89BE2406D}" destId="{7B575D26-1CBF-4CE9-B3BB-A16DFF743F6F}" srcOrd="1" destOrd="0" parTransId="{1F480E9A-754F-46E4-8B73-71234ED1415F}" sibTransId="{0372E710-5759-466B-A8C3-229ECC3220E0}"/>
    <dgm:cxn modelId="{EEA4A8DB-692B-4C74-ADF1-A72A7BA77FED}" type="presParOf" srcId="{B04C1C3B-D162-4C3A-94AD-3DE45A379069}" destId="{E76AE286-FCD7-4818-9FDD-4761AEBEFF39}" srcOrd="0" destOrd="0" presId="urn:microsoft.com/office/officeart/2005/8/layout/venn1"/>
    <dgm:cxn modelId="{A810A02F-4B34-469F-8D2D-DD02E364E1B8}" type="presParOf" srcId="{B04C1C3B-D162-4C3A-94AD-3DE45A379069}" destId="{6781A05E-7700-4531-B713-CEF96010E989}" srcOrd="1" destOrd="0" presId="urn:microsoft.com/office/officeart/2005/8/layout/venn1"/>
    <dgm:cxn modelId="{5226FF57-752F-439F-A8D0-397D80083F9E}" type="presParOf" srcId="{B04C1C3B-D162-4C3A-94AD-3DE45A379069}" destId="{579B46A9-AFA4-41CB-BF08-101DDD8366DC}" srcOrd="2" destOrd="0" presId="urn:microsoft.com/office/officeart/2005/8/layout/venn1"/>
    <dgm:cxn modelId="{7482EB9F-A79C-4BAC-9034-CE0870A6123B}" type="presParOf" srcId="{B04C1C3B-D162-4C3A-94AD-3DE45A379069}" destId="{239CB128-7593-44C4-B1F1-2010EA1C08B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AE286-FCD7-4818-9FDD-4761AEBEFF39}">
      <dsp:nvSpPr>
        <dsp:cNvPr id="0" name=""/>
        <dsp:cNvSpPr/>
      </dsp:nvSpPr>
      <dsp:spPr>
        <a:xfrm>
          <a:off x="90388" y="1149714"/>
          <a:ext cx="2229581" cy="22295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Contact the</a:t>
          </a:r>
          <a:r>
            <a:rPr lang="en-US" sz="1700" b="1" kern="1200" dirty="0" smtClean="0"/>
            <a:t> Orlando Health Concierge line </a:t>
          </a:r>
          <a:r>
            <a:rPr lang="en-US" sz="1700" kern="1200" dirty="0" smtClean="0"/>
            <a:t> to verify providers are in network.</a:t>
          </a:r>
          <a:endParaRPr lang="en-US" sz="1700" kern="1200" dirty="0"/>
        </a:p>
      </dsp:txBody>
      <dsp:txXfrm>
        <a:off x="401726" y="1412630"/>
        <a:ext cx="1285524" cy="1703750"/>
      </dsp:txXfrm>
    </dsp:sp>
    <dsp:sp modelId="{579B46A9-AFA4-41CB-BF08-101DDD8366DC}">
      <dsp:nvSpPr>
        <dsp:cNvPr id="0" name=""/>
        <dsp:cNvSpPr/>
      </dsp:nvSpPr>
      <dsp:spPr>
        <a:xfrm>
          <a:off x="1697294" y="1149714"/>
          <a:ext cx="2229581" cy="22295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1-844-939-6437</a:t>
          </a:r>
          <a:endParaRPr lang="en-US" sz="1700" kern="1200" dirty="0"/>
        </a:p>
      </dsp:txBody>
      <dsp:txXfrm>
        <a:off x="2330013" y="1412630"/>
        <a:ext cx="1285524" cy="1703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6513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1"/>
            <a:ext cx="2972421" cy="465138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EBC91B9-FB82-9A4C-9427-056A28F25880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AD776FE-0AF5-4723-B945-D987A36A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56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65138"/>
          </a:xfrm>
          <a:prstGeom prst="rect">
            <a:avLst/>
          </a:prstGeom>
        </p:spPr>
        <p:txBody>
          <a:bodyPr vert="horz" lIns="89730" tIns="44865" rIns="89730" bIns="44865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1"/>
            <a:ext cx="2972421" cy="465138"/>
          </a:xfrm>
          <a:prstGeom prst="rect">
            <a:avLst/>
          </a:prstGeom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DCD7ABCB-4794-334F-8F78-7D9D31AB4A15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30" tIns="44865" rIns="89730" bIns="4486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5"/>
            <a:ext cx="5485158" cy="4183063"/>
          </a:xfrm>
          <a:prstGeom prst="rect">
            <a:avLst/>
          </a:prstGeom>
        </p:spPr>
        <p:txBody>
          <a:bodyPr vert="horz" lIns="89730" tIns="44865" rIns="89730" bIns="4486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89730" tIns="44865" rIns="89730" bIns="44865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F3A3D3D-60CC-4917-935D-CF15BD2BC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55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1487488" indent="-228600">
              <a:buFont typeface="Arial"/>
              <a:buChar char="•"/>
              <a:defRPr sz="1600">
                <a:latin typeface="Arial"/>
                <a:cs typeface="Arial"/>
              </a:defRPr>
            </a:lvl5pPr>
            <a:lvl6pPr marL="1716088" indent="-228600">
              <a:buFont typeface="Lucida Grande"/>
              <a:buChar char="-"/>
              <a:tabLst/>
              <a:defRPr sz="1500" baseline="0">
                <a:latin typeface="Arial"/>
                <a:cs typeface="Arial"/>
              </a:defRPr>
            </a:lvl6pPr>
            <a:lvl7pPr marL="1949450" indent="-228600">
              <a:defRPr sz="1400">
                <a:latin typeface="Arial"/>
                <a:cs typeface="Arial"/>
              </a:defRPr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838200"/>
            <a:ext cx="8686800" cy="381000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4267200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0663">
              <a:spcBef>
                <a:spcPts val="300"/>
              </a:spcBef>
              <a:buSzPct val="115000"/>
              <a:buFont typeface="Wingdings" charset="2"/>
              <a:buChar char="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28600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295400"/>
            <a:ext cx="4270375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5425">
              <a:spcBef>
                <a:spcPts val="300"/>
              </a:spcBef>
              <a:buSzPct val="113000"/>
              <a:buFont typeface="Wingdings" charset="2"/>
              <a:buChar char="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33363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tabLst/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9906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 © 2017 Allegiance Benefit Plan Management, Inc.</a:t>
            </a:r>
            <a:endParaRPr lang="en-US" dirty="0"/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90032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0" y="74612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" name="Rectangle 8"/>
          <p:cNvSpPr>
            <a:spLocks/>
          </p:cNvSpPr>
          <p:nvPr userDrawn="1"/>
        </p:nvSpPr>
        <p:spPr bwMode="auto">
          <a:xfrm>
            <a:off x="0" y="73025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5" r:id="rId2"/>
    <p:sldLayoutId id="2147483856" r:id="rId3"/>
    <p:sldLayoutId id="2147483857" r:id="rId4"/>
    <p:sldLayoutId id="2147483858" r:id="rId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684213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97313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25412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7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aluecontracts@orlandohealth.com" TargetMode="External"/><Relationship Id="rId2" Type="http://schemas.openxmlformats.org/officeDocument/2006/relationships/hyperlink" Target="mailto:PHSONetworkDevelopment@AHSS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Follow up for Providers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sz="half" idx="1"/>
          </p:nvPr>
        </p:nvSpPr>
        <p:spPr>
          <a:xfrm>
            <a:off x="304800" y="1447800"/>
            <a:ext cx="8458200" cy="145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(back)</a:t>
            </a:r>
          </a:p>
          <a:p>
            <a:pPr algn="ctr"/>
            <a:endParaRPr lang="en-US" sz="2600" b="1" cap="small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600" b="1" cap="small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100"/>
          <a:stretch/>
        </p:blipFill>
        <p:spPr>
          <a:xfrm>
            <a:off x="1981200" y="2057400"/>
            <a:ext cx="5772150" cy="355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65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8382000" cy="498316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Allegiance Customer Service</a:t>
            </a:r>
          </a:p>
          <a:p>
            <a:pPr marL="342900" lvl="2" indent="-342900">
              <a:spcAft>
                <a:spcPts val="1800"/>
              </a:spcAft>
            </a:pPr>
            <a:r>
              <a:rPr lang="en-US" sz="2800" dirty="0">
                <a:latin typeface="Trebuchet MS" pitchFamily="34" charset="0"/>
                <a:cs typeface="Arial" pitchFamily="34" charset="0"/>
              </a:rPr>
              <a:t>Allegiance Customer Service can be reached Monday through Friday, 8am-8pm EST.</a:t>
            </a:r>
          </a:p>
          <a:p>
            <a:pPr marL="280987" lvl="3" indent="0">
              <a:spcAft>
                <a:spcPts val="1800"/>
              </a:spcAft>
              <a:buNone/>
            </a:pPr>
            <a:r>
              <a:rPr lang="en-US" sz="2600" u="sng" dirty="0">
                <a:solidFill>
                  <a:schemeClr val="accent1">
                    <a:lumMod val="90000"/>
                    <a:lumOff val="10000"/>
                  </a:schemeClr>
                </a:solidFill>
                <a:latin typeface="Trebuchet MS" pitchFamily="34" charset="0"/>
                <a:cs typeface="Arial" pitchFamily="34" charset="0"/>
              </a:rPr>
              <a:t>(855)-</a:t>
            </a:r>
            <a:r>
              <a:rPr lang="en-US" sz="2600" u="sng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Trebuchet MS" pitchFamily="34" charset="0"/>
                <a:cs typeface="Arial" pitchFamily="34" charset="0"/>
              </a:rPr>
              <a:t>999-1522</a:t>
            </a:r>
          </a:p>
          <a:p>
            <a:pPr marL="342900" lvl="2" indent="-342900">
              <a:spcAft>
                <a:spcPts val="1800"/>
              </a:spcAft>
            </a:pPr>
            <a:r>
              <a:rPr lang="en-US" sz="2800" dirty="0">
                <a:latin typeface="Trebuchet MS" pitchFamily="34" charset="0"/>
                <a:cs typeface="Arial" pitchFamily="34" charset="0"/>
              </a:rPr>
              <a:t>Call volumes have decreased since the first of the year. Hold times have decreased while our average speed of answer has increased. Allegiance systems have been programmed to offer a voicemail option if you do not wish to wait on hold longer than 2 minutes.</a:t>
            </a:r>
          </a:p>
          <a:p>
            <a:pPr marL="280987" lvl="3" indent="0">
              <a:spcAft>
                <a:spcPts val="1800"/>
              </a:spcAft>
              <a:buNone/>
            </a:pPr>
            <a:endParaRPr lang="en-US" sz="2600" u="sng" dirty="0">
              <a:solidFill>
                <a:schemeClr val="accent1">
                  <a:lumMod val="90000"/>
                  <a:lumOff val="10000"/>
                </a:schemeClr>
              </a:solidFill>
              <a:latin typeface="Trebuchet MS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885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Provider Webinar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Information for providers can be found on our website.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www.askallegiance.com/disneyoh</a:t>
            </a:r>
          </a:p>
          <a:p>
            <a:pPr marL="0" indent="0">
              <a:buNone/>
            </a:pPr>
            <a:endParaRPr lang="en-US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Click on the “For Providers Only” link on the bottom right hand corner of the landing page.</a:t>
            </a:r>
          </a:p>
          <a:p>
            <a:endParaRPr lang="en-US" b="1" dirty="0" smtClean="0">
              <a:latin typeface="Trebuchet MS" panose="020B0603020202020204" pitchFamily="34" charset="0"/>
            </a:endParaRP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88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b="1" dirty="0" smtClean="0"/>
              <a:t>QUESTIONS?</a:t>
            </a:r>
            <a:endParaRPr lang="en-US" sz="32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73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Allegiance and Disney–FAQ’s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Thank you for joining today!</a:t>
            </a:r>
            <a:endParaRPr lang="en-US" sz="32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smtClean="0"/>
              <a:t>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Today’s Webinar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b="1" cap="small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n-US" sz="2600" b="1" cap="small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n-US" sz="2600" b="1" cap="small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We will review and answer frequently asked questions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Please write your question’s in the dialogue box of the webinar. They will be answered throughout the remainder of the presentation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909325"/>
            <a:ext cx="3824854" cy="8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Allegiance and Disney–FAQ’s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Ancillary Networks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4689" y="1676400"/>
            <a:ext cx="7391400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Cigna recently sent out a notice to the ancillary providers explaining the process. </a:t>
            </a:r>
            <a:endParaRPr lang="en-US" sz="2400" dirty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The following Ancillary providers were contacted: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Trebuchet MS" pitchFamily="34" charset="0"/>
                <a:cs typeface="Arial" pitchFamily="34" charset="0"/>
              </a:rPr>
              <a:t>ASHN – </a:t>
            </a:r>
            <a:r>
              <a:rPr lang="en-US" sz="2400" b="1" dirty="0" err="1" smtClean="0">
                <a:latin typeface="Trebuchet MS" pitchFamily="34" charset="0"/>
                <a:cs typeface="Arial" pitchFamily="34" charset="0"/>
              </a:rPr>
              <a:t>Chiropratic</a:t>
            </a:r>
            <a:r>
              <a:rPr lang="en-US" sz="2400" b="1" dirty="0" smtClean="0">
                <a:latin typeface="Trebuchet MS" pitchFamily="34" charset="0"/>
                <a:cs typeface="Arial" pitchFamily="34" charset="0"/>
              </a:rPr>
              <a:t>/PT/OT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latin typeface="Trebuchet MS" pitchFamily="34" charset="0"/>
                <a:cs typeface="Arial" pitchFamily="34" charset="0"/>
              </a:rPr>
              <a:t>CareCentrix</a:t>
            </a:r>
            <a:r>
              <a:rPr lang="en-US" sz="24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Trebuchet MS" pitchFamily="34" charset="0"/>
                <a:cs typeface="Arial" pitchFamily="34" charset="0"/>
              </a:rPr>
              <a:t>– </a:t>
            </a:r>
            <a:r>
              <a:rPr lang="en-US" sz="2400" b="1" dirty="0" smtClean="0">
                <a:latin typeface="Trebuchet MS" pitchFamily="34" charset="0"/>
                <a:cs typeface="Arial" pitchFamily="34" charset="0"/>
              </a:rPr>
              <a:t>DME/</a:t>
            </a:r>
            <a:r>
              <a:rPr lang="en-US" sz="2400" b="1" dirty="0" err="1" smtClean="0">
                <a:latin typeface="Trebuchet MS" pitchFamily="34" charset="0"/>
                <a:cs typeface="Arial" pitchFamily="34" charset="0"/>
              </a:rPr>
              <a:t>HomeHealth</a:t>
            </a:r>
            <a:r>
              <a:rPr lang="en-US" sz="2400" b="1" dirty="0" smtClean="0">
                <a:latin typeface="Trebuchet MS" pitchFamily="34" charset="0"/>
                <a:cs typeface="Arial" pitchFamily="34" charset="0"/>
              </a:rPr>
              <a:t>         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rebuchet MS" pitchFamily="34" charset="0"/>
                <a:cs typeface="Arial" pitchFamily="34" charset="0"/>
              </a:rPr>
              <a:t>Quest/Lab </a:t>
            </a:r>
            <a:r>
              <a:rPr lang="en-US" sz="2400" b="1" dirty="0">
                <a:latin typeface="Trebuchet MS" pitchFamily="34" charset="0"/>
                <a:cs typeface="Arial" pitchFamily="34" charset="0"/>
              </a:rPr>
              <a:t>Corp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latin typeface="Trebuchet MS" pitchFamily="34" charset="0"/>
                <a:cs typeface="Arial" pitchFamily="34" charset="0"/>
              </a:rPr>
              <a:t>Evicore</a:t>
            </a:r>
            <a:r>
              <a:rPr lang="en-US" sz="2400" b="1" dirty="0">
                <a:latin typeface="Trebuchet MS" pitchFamily="34" charset="0"/>
                <a:cs typeface="Arial" pitchFamily="34" charset="0"/>
              </a:rPr>
              <a:t> – High tech radiology       </a:t>
            </a:r>
            <a:endParaRPr lang="en-US" sz="2400" b="1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rebuchet MS" pitchFamily="34" charset="0"/>
                <a:cs typeface="Arial" pitchFamily="34" charset="0"/>
              </a:rPr>
              <a:t>Cigna national dialysis providers </a:t>
            </a:r>
            <a:endParaRPr lang="en-US" sz="2400" b="1" dirty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F:\+Marketing\RFP Responses\JW - 2014\RFP Information\Design Elements\Cigna Logo Long.png"/>
          <p:cNvPicPr>
            <a:picLocks noChangeAspect="1" noChangeArrowheads="1"/>
          </p:cNvPicPr>
          <p:nvPr/>
        </p:nvPicPr>
        <p:blipFill>
          <a:blip r:embed="rId2" cstate="print"/>
          <a:srcRect l="4688" t="6489" r="5729" b="8015"/>
          <a:stretch>
            <a:fillRect/>
          </a:stretch>
        </p:blipFill>
        <p:spPr bwMode="auto">
          <a:xfrm>
            <a:off x="5943600" y="5715000"/>
            <a:ext cx="2106387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Authorizations with </a:t>
            </a:r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Cigna</a:t>
            </a:r>
          </a:p>
          <a:p>
            <a:pPr marL="0" indent="0">
              <a:spcBef>
                <a:spcPct val="0"/>
              </a:spcBef>
              <a:buNone/>
            </a:pPr>
            <a:endParaRPr lang="en-US" sz="2600" b="1" cap="small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600" dirty="0">
                <a:latin typeface="Trebuchet MS" pitchFamily="34" charset="0"/>
                <a:ea typeface="ＭＳ Ｐゴシック" charset="-128"/>
                <a:cs typeface="Arial" pitchFamily="34" charset="0"/>
              </a:rPr>
              <a:t>Approved authorizations completed with Cigna have been transferred to Allegiance and will be </a:t>
            </a:r>
            <a:r>
              <a:rPr lang="en-US" sz="2600" dirty="0" smtClean="0">
                <a:latin typeface="Trebuchet MS" pitchFamily="34" charset="0"/>
                <a:ea typeface="ＭＳ Ｐゴシック" charset="-128"/>
                <a:cs typeface="Arial" pitchFamily="34" charset="0"/>
              </a:rPr>
              <a:t>honored.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sz="2600" dirty="0">
              <a:latin typeface="Trebuchet MS" pitchFamily="34" charset="0"/>
              <a:ea typeface="ＭＳ Ｐゴシック" charset="-128"/>
              <a:cs typeface="Arial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600" dirty="0" err="1">
                <a:latin typeface="Trebuchet MS" pitchFamily="34" charset="0"/>
                <a:ea typeface="ＭＳ Ｐゴシック" charset="-128"/>
                <a:cs typeface="Arial" pitchFamily="34" charset="0"/>
              </a:rPr>
              <a:t>Evicore</a:t>
            </a:r>
            <a:r>
              <a:rPr lang="en-US" sz="2600" dirty="0">
                <a:latin typeface="Trebuchet MS" pitchFamily="34" charset="0"/>
                <a:ea typeface="ＭＳ Ｐゴシック" charset="-128"/>
                <a:cs typeface="Arial" pitchFamily="34" charset="0"/>
              </a:rPr>
              <a:t> authorizations approved last year will need to be re-submitted as the Allegiance system does not recognize the old ID #. Please request they be moved to the new plan/correct ID#.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6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Specialist Referrals</a:t>
            </a:r>
          </a:p>
          <a:p>
            <a:pPr marL="342900" lvl="1" indent="-34290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latin typeface="Trebuchet MS" pitchFamily="34" charset="0"/>
                <a:ea typeface="ＭＳ Ｐゴシック" charset="-128"/>
                <a:cs typeface="Arial" pitchFamily="34" charset="0"/>
              </a:rPr>
              <a:t>Providers should refer to other providers contracted with </a:t>
            </a:r>
            <a:r>
              <a:rPr lang="en-US" dirty="0" smtClean="0">
                <a:latin typeface="Trebuchet MS" pitchFamily="34" charset="0"/>
                <a:ea typeface="ＭＳ Ｐゴシック" charset="-128"/>
                <a:cs typeface="Arial" pitchFamily="34" charset="0"/>
              </a:rPr>
              <a:t>Orlando Health.</a:t>
            </a:r>
            <a:endParaRPr lang="en-US" dirty="0">
              <a:latin typeface="Trebuchet MS" pitchFamily="34" charset="0"/>
              <a:ea typeface="ＭＳ Ｐゴシック" charset="-128"/>
              <a:cs typeface="Arial" pitchFamily="34" charset="0"/>
            </a:endParaRPr>
          </a:p>
          <a:p>
            <a:pPr marL="342900" lvl="1" indent="-34290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latin typeface="Trebuchet MS" pitchFamily="34" charset="0"/>
                <a:ea typeface="ＭＳ Ｐゴシック" charset="-128"/>
                <a:cs typeface="Arial" pitchFamily="34" charset="0"/>
              </a:rPr>
              <a:t>There is no benefit for non-emergent services rendered outside the </a:t>
            </a:r>
            <a:r>
              <a:rPr lang="en-US" dirty="0" smtClean="0">
                <a:latin typeface="Trebuchet MS" pitchFamily="34" charset="0"/>
                <a:ea typeface="ＭＳ Ｐゴシック" charset="-128"/>
                <a:cs typeface="Arial" pitchFamily="34" charset="0"/>
              </a:rPr>
              <a:t>Orlando Health service </a:t>
            </a:r>
            <a:r>
              <a:rPr lang="en-US" dirty="0">
                <a:latin typeface="Trebuchet MS" pitchFamily="34" charset="0"/>
                <a:ea typeface="ＭＳ Ｐゴシック" charset="-128"/>
                <a:cs typeface="Arial" pitchFamily="34" charset="0"/>
              </a:rPr>
              <a:t>area.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6940964"/>
              </p:ext>
            </p:extLst>
          </p:nvPr>
        </p:nvGraphicFramePr>
        <p:xfrm>
          <a:off x="4669536" y="1597152"/>
          <a:ext cx="4017264" cy="4529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Fee Schedules </a:t>
            </a:r>
          </a:p>
          <a:p>
            <a:pPr>
              <a:spcBef>
                <a:spcPct val="0"/>
              </a:spcBef>
            </a:pPr>
            <a:endParaRPr lang="en-US" sz="2600" b="1" cap="small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Contracting </a:t>
            </a:r>
          </a:p>
          <a:p>
            <a:pPr>
              <a:spcBef>
                <a:spcPct val="0"/>
              </a:spcBef>
            </a:pPr>
            <a:endParaRPr lang="en-US" sz="2600" b="1" cap="small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Credentialing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00" y="1600200"/>
            <a:ext cx="5791200" cy="27432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For more information, please contact:</a:t>
            </a:r>
          </a:p>
          <a:p>
            <a:pPr marL="0" indent="0">
              <a:buNone/>
            </a:pPr>
            <a:endParaRPr lang="en-US" sz="1400" b="1" u="sng" dirty="0" smtClean="0">
              <a:hlinkClick r:id="rId2"/>
            </a:endParaRPr>
          </a:p>
          <a:p>
            <a:pPr marL="0" indent="0">
              <a:buNone/>
            </a:pPr>
            <a:r>
              <a:rPr lang="en-US" sz="2000" b="1" dirty="0"/>
              <a:t>Please use </a:t>
            </a:r>
            <a:r>
              <a:rPr lang="en-US" sz="2000" b="1" dirty="0" smtClean="0"/>
              <a:t>the </a:t>
            </a:r>
            <a:r>
              <a:rPr lang="en-US" sz="1600" b="1" u="sng" dirty="0"/>
              <a:t>r-</a:t>
            </a:r>
            <a:r>
              <a:rPr lang="en-US" sz="1600" b="1" u="sng" dirty="0">
                <a:hlinkClick r:id="rId3"/>
              </a:rPr>
              <a:t>valu</a:t>
            </a:r>
            <a:r>
              <a:rPr lang="en-US" sz="1600" b="1" u="sng" dirty="0" smtClean="0">
                <a:hlinkClick r:id="rId3"/>
              </a:rPr>
              <a:t>econtracts@orl</a:t>
            </a:r>
            <a:r>
              <a:rPr lang="en-US" sz="1600" b="1" u="sng" dirty="0">
                <a:hlinkClick r:id="rId3"/>
              </a:rPr>
              <a:t>andohealth.com</a:t>
            </a:r>
            <a:r>
              <a:rPr lang="en-US" sz="1600" b="1" u="sng" dirty="0"/>
              <a:t> </a:t>
            </a:r>
            <a:r>
              <a:rPr lang="en-US" sz="2000" b="1" dirty="0" smtClean="0"/>
              <a:t>or the centralized </a:t>
            </a:r>
            <a:r>
              <a:rPr lang="en-US" sz="2000" b="1" dirty="0"/>
              <a:t>department number of 321-843-6700.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92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0"/>
            <a:ext cx="7924800" cy="452596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Verification of Benefits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Trebuchet MS" pitchFamily="34" charset="0"/>
                <a:cs typeface="Arial" pitchFamily="34" charset="0"/>
              </a:rPr>
              <a:t>Online Verification of Benefits is available at: </a:t>
            </a:r>
            <a:r>
              <a:rPr lang="en-US" b="1" u="sng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www.askallegiance.com/disneyoh</a:t>
            </a: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</a:pPr>
            <a:r>
              <a:rPr lang="en-US" b="1" dirty="0" smtClean="0">
                <a:latin typeface="Trebuchet MS" pitchFamily="34" charset="0"/>
                <a:cs typeface="Arial" pitchFamily="34" charset="0"/>
              </a:rPr>
              <a:t>Allegiance </a:t>
            </a:r>
            <a:r>
              <a:rPr lang="en-US" b="1" dirty="0">
                <a:latin typeface="Trebuchet MS" pitchFamily="34" charset="0"/>
                <a:cs typeface="Arial" pitchFamily="34" charset="0"/>
              </a:rPr>
              <a:t>Customer Service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is available from 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8am-8pm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EST, Monday through Friday at </a:t>
            </a:r>
            <a:r>
              <a:rPr lang="en-US" b="1" u="sng" dirty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(855) </a:t>
            </a:r>
            <a:r>
              <a:rPr lang="en-US" b="1" u="sng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999-1522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. An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Automated Voice Response system (IVR) is also available 24/7/365 for claims and benefit information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.</a:t>
            </a:r>
            <a:endParaRPr lang="en-US" dirty="0">
              <a:latin typeface="Trebuchet MS" pitchFamily="34" charset="0"/>
              <a:cs typeface="Arial" pitchFamily="34" charset="0"/>
            </a:endParaRPr>
          </a:p>
          <a:p>
            <a:pPr fontAlgn="ctr"/>
            <a:r>
              <a:rPr lang="en-US" b="1" dirty="0"/>
              <a:t>270/271, 276/277  Transactions Allegiance Payer ID: 81040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5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Allegiance and Disney–FAQ’s</a:t>
            </a:r>
            <a:endParaRPr lang="en-US" dirty="0"/>
          </a:p>
        </p:txBody>
      </p:sp>
      <p:pic>
        <p:nvPicPr>
          <p:cNvPr id="6" name="Picture 3" descr="F:\+Marketing\Images\AllegianceCignaLogos\AllegianceSM_StarPoint_Web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0" y="5816600"/>
            <a:ext cx="2857500" cy="600075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76200" y="990600"/>
            <a:ext cx="8610600" cy="513556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Inpatient Certification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These</a:t>
            </a:r>
            <a:r>
              <a:rPr lang="en-US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services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will be coordinated through </a:t>
            </a:r>
            <a:r>
              <a:rPr lang="en-US" b="1" i="1" dirty="0" err="1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StarPoint</a:t>
            </a:r>
            <a:r>
              <a:rPr lang="en-US" b="1" i="1" dirty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 Health Group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, an Allegiance company. </a:t>
            </a:r>
            <a:r>
              <a:rPr lang="en-US" dirty="0" err="1" smtClean="0">
                <a:latin typeface="Trebuchet MS" pitchFamily="34" charset="0"/>
                <a:cs typeface="Arial" pitchFamily="34" charset="0"/>
              </a:rPr>
              <a:t>StarPoint’s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Nurse case managers and reviewers are 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available 9am-7pm EST,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by phone at </a:t>
            </a:r>
            <a:r>
              <a:rPr lang="en-US" b="1" u="sng" dirty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(800) </a:t>
            </a:r>
            <a:r>
              <a:rPr lang="en-US" b="1" u="sng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342-6510</a:t>
            </a:r>
            <a:endParaRPr lang="en-US" b="1" u="sng" dirty="0" smtClean="0">
              <a:solidFill>
                <a:schemeClr val="tx2"/>
              </a:solidFill>
              <a:latin typeface="Trebuchet MS" pitchFamily="34" charset="0"/>
              <a:cs typeface="Arial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1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Allegiance and Disney–FAQ’s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sz="half" idx="1"/>
          </p:nvPr>
        </p:nvSpPr>
        <p:spPr>
          <a:xfrm>
            <a:off x="457200" y="1600200"/>
            <a:ext cx="8153400" cy="145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(front)</a:t>
            </a:r>
          </a:p>
          <a:p>
            <a:pPr algn="ctr"/>
            <a:endParaRPr lang="en-US" sz="2600" b="1" cap="small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600" b="1" cap="small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-420"/>
          <a:stretch/>
        </p:blipFill>
        <p:spPr>
          <a:xfrm>
            <a:off x="1905000" y="2272335"/>
            <a:ext cx="517640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4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giance">
      <a:dk1>
        <a:sysClr val="windowText" lastClr="000000"/>
      </a:dk1>
      <a:lt1>
        <a:sysClr val="window" lastClr="FFFFFF"/>
      </a:lt1>
      <a:dk2>
        <a:srgbClr val="002851"/>
      </a:dk2>
      <a:lt2>
        <a:srgbClr val="D1D3D4"/>
      </a:lt2>
      <a:accent1>
        <a:srgbClr val="002851"/>
      </a:accent1>
      <a:accent2>
        <a:srgbClr val="AD1F31"/>
      </a:accent2>
      <a:accent3>
        <a:srgbClr val="004992"/>
      </a:accent3>
      <a:accent4>
        <a:srgbClr val="7C1622"/>
      </a:accent4>
      <a:accent5>
        <a:srgbClr val="D1D3D4"/>
      </a:accent5>
      <a:accent6>
        <a:srgbClr val="000000"/>
      </a:accent6>
      <a:hlink>
        <a:srgbClr val="002851"/>
      </a:hlink>
      <a:folHlink>
        <a:srgbClr val="0049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12798</TotalTime>
  <Words>947</Words>
  <Application>Microsoft Office PowerPoint</Application>
  <PresentationFormat>On-screen Show (4:3)</PresentationFormat>
  <Paragraphs>92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Lucida Grande</vt:lpstr>
      <vt:lpstr>Times New Roman</vt:lpstr>
      <vt:lpstr>Trebuchet MS</vt:lpstr>
      <vt:lpstr>Wingdings</vt:lpstr>
      <vt:lpstr>Office Theme</vt:lpstr>
      <vt:lpstr>PowerPoint Presentation</vt:lpstr>
      <vt:lpstr>Purpose of Today’s Webinar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  <vt:lpstr>Allegiance and Disney–FAQ’s</vt:lpstr>
    </vt:vector>
  </TitlesOfParts>
  <Company>Cigna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Eric      B4MKT</dc:creator>
  <cp:lastModifiedBy>Deidra</cp:lastModifiedBy>
  <cp:revision>729</cp:revision>
  <cp:lastPrinted>2014-01-17T16:16:42Z</cp:lastPrinted>
  <dcterms:created xsi:type="dcterms:W3CDTF">2013-09-12T21:10:16Z</dcterms:created>
  <dcterms:modified xsi:type="dcterms:W3CDTF">2018-01-24T21:59:10Z</dcterms:modified>
</cp:coreProperties>
</file>